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70" r:id="rId5"/>
    <p:sldId id="271" r:id="rId6"/>
    <p:sldId id="264" r:id="rId7"/>
    <p:sldId id="272" r:id="rId8"/>
    <p:sldId id="273" r:id="rId9"/>
    <p:sldId id="274" r:id="rId10"/>
    <p:sldId id="275" r:id="rId11"/>
    <p:sldId id="263" r:id="rId1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76" autoAdjust="0"/>
    <p:restoredTop sz="94660"/>
  </p:normalViewPr>
  <p:slideViewPr>
    <p:cSldViewPr snapToGrid="0">
      <p:cViewPr varScale="1">
        <p:scale>
          <a:sx n="77" d="100"/>
          <a:sy n="77" d="100"/>
        </p:scale>
        <p:origin x="348"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69352156451606E-2"/>
          <c:y val="5.8318811030980147E-2"/>
          <c:w val="0.67816634707504653"/>
          <c:h val="0.89308217977653637"/>
        </c:manualLayout>
      </c:layout>
      <c:pieChart>
        <c:varyColors val="1"/>
        <c:ser>
          <c:idx val="0"/>
          <c:order val="0"/>
          <c:tx>
            <c:strRef>
              <c:f>Hoja1!$B$1</c:f>
              <c:strCache>
                <c:ptCount val="1"/>
                <c:pt idx="0">
                  <c:v>niveles de gases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F9-4D78-A74D-54496BDB106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F9-4D78-A74D-54496BDB106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DF9-4D78-A74D-54496BDB106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DF9-4D78-A74D-54496BDB106E}"/>
              </c:ext>
            </c:extLst>
          </c:dPt>
          <c:dLbls>
            <c:delete val="1"/>
          </c:dLbls>
          <c:cat>
            <c:strRef>
              <c:f>Hoja1!$A$2:$A$5</c:f>
              <c:strCache>
                <c:ptCount val="4"/>
                <c:pt idx="1">
                  <c:v>2º trim.</c:v>
                </c:pt>
                <c:pt idx="2">
                  <c:v>3er trim.</c:v>
                </c:pt>
                <c:pt idx="3">
                  <c:v>4º trim.</c:v>
                </c:pt>
              </c:strCache>
            </c:strRef>
          </c:cat>
          <c:val>
            <c:numRef>
              <c:f>Hoja1!$B$2:$B$5</c:f>
              <c:numCache>
                <c:formatCode>General</c:formatCode>
                <c:ptCount val="4"/>
                <c:pt idx="1">
                  <c:v>3.2</c:v>
                </c:pt>
                <c:pt idx="2">
                  <c:v>1.4</c:v>
                </c:pt>
                <c:pt idx="3">
                  <c:v>1.2</c:v>
                </c:pt>
              </c:numCache>
            </c:numRef>
          </c:val>
          <c:extLst>
            <c:ext xmlns:c16="http://schemas.microsoft.com/office/drawing/2014/chart" uri="{C3380CC4-5D6E-409C-BE32-E72D297353CC}">
              <c16:uniqueId val="{00000000-1630-4EAC-84F0-969D82571EE1}"/>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2969191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30879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421113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118978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1267846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6" name="Marcador de pie de página 5"/>
          <p:cNvSpPr>
            <a:spLocks noGrp="1"/>
          </p:cNvSpPr>
          <p:nvPr>
            <p:ph type="ftr" sz="quarter" idx="11"/>
          </p:nvPr>
        </p:nvSpPr>
        <p:spPr/>
        <p:txBody>
          <a:bodyPr/>
          <a:lstStyle/>
          <a:p>
            <a:endParaRPr lang="es-MX" dirty="0"/>
          </a:p>
        </p:txBody>
      </p:sp>
      <p:sp>
        <p:nvSpPr>
          <p:cNvPr id="7" name="Marcador de número de diapositiva 6"/>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1510294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8" name="Marcador de pie de página 7"/>
          <p:cNvSpPr>
            <a:spLocks noGrp="1"/>
          </p:cNvSpPr>
          <p:nvPr>
            <p:ph type="ftr" sz="quarter" idx="11"/>
          </p:nvPr>
        </p:nvSpPr>
        <p:spPr/>
        <p:txBody>
          <a:bodyPr/>
          <a:lstStyle/>
          <a:p>
            <a:endParaRPr lang="es-MX" dirty="0"/>
          </a:p>
        </p:txBody>
      </p:sp>
      <p:sp>
        <p:nvSpPr>
          <p:cNvPr id="9" name="Marcador de número de diapositiva 8"/>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341608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4" name="Marcador de pie de página 3"/>
          <p:cNvSpPr>
            <a:spLocks noGrp="1"/>
          </p:cNvSpPr>
          <p:nvPr>
            <p:ph type="ftr" sz="quarter" idx="11"/>
          </p:nvPr>
        </p:nvSpPr>
        <p:spPr/>
        <p:txBody>
          <a:bodyPr/>
          <a:lstStyle/>
          <a:p>
            <a:endParaRPr lang="es-MX" dirty="0"/>
          </a:p>
        </p:txBody>
      </p:sp>
      <p:sp>
        <p:nvSpPr>
          <p:cNvPr id="5" name="Marcador de número de diapositiva 4"/>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934145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3" name="Marcador de pie de página 2"/>
          <p:cNvSpPr>
            <a:spLocks noGrp="1"/>
          </p:cNvSpPr>
          <p:nvPr>
            <p:ph type="ftr" sz="quarter" idx="11"/>
          </p:nvPr>
        </p:nvSpPr>
        <p:spPr/>
        <p:txBody>
          <a:bodyPr/>
          <a:lstStyle/>
          <a:p>
            <a:endParaRPr lang="es-MX" dirty="0"/>
          </a:p>
        </p:txBody>
      </p:sp>
      <p:sp>
        <p:nvSpPr>
          <p:cNvPr id="4" name="Marcador de número de diapositiva 3"/>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387893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6" name="Marcador de pie de página 5"/>
          <p:cNvSpPr>
            <a:spLocks noGrp="1"/>
          </p:cNvSpPr>
          <p:nvPr>
            <p:ph type="ftr" sz="quarter" idx="11"/>
          </p:nvPr>
        </p:nvSpPr>
        <p:spPr/>
        <p:txBody>
          <a:bodyPr/>
          <a:lstStyle/>
          <a:p>
            <a:endParaRPr lang="es-MX" dirty="0"/>
          </a:p>
        </p:txBody>
      </p:sp>
      <p:sp>
        <p:nvSpPr>
          <p:cNvPr id="7" name="Marcador de número de diapositiva 6"/>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3066945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37A8AC3-1C02-4580-BC55-9463B481D5AE}" type="datetimeFigureOut">
              <a:rPr lang="es-MX" smtClean="0"/>
              <a:t>09/11/2023</a:t>
            </a:fld>
            <a:endParaRPr lang="es-MX" dirty="0"/>
          </a:p>
        </p:txBody>
      </p:sp>
      <p:sp>
        <p:nvSpPr>
          <p:cNvPr id="6" name="Marcador de pie de página 5"/>
          <p:cNvSpPr>
            <a:spLocks noGrp="1"/>
          </p:cNvSpPr>
          <p:nvPr>
            <p:ph type="ftr" sz="quarter" idx="11"/>
          </p:nvPr>
        </p:nvSpPr>
        <p:spPr/>
        <p:txBody>
          <a:bodyPr/>
          <a:lstStyle/>
          <a:p>
            <a:endParaRPr lang="es-MX" dirty="0"/>
          </a:p>
        </p:txBody>
      </p:sp>
      <p:sp>
        <p:nvSpPr>
          <p:cNvPr id="7" name="Marcador de número de diapositiva 6"/>
          <p:cNvSpPr>
            <a:spLocks noGrp="1"/>
          </p:cNvSpPr>
          <p:nvPr>
            <p:ph type="sldNum" sz="quarter" idx="12"/>
          </p:nvPr>
        </p:nvSpPr>
        <p:spPr/>
        <p:txBody>
          <a:bodyPr/>
          <a:lstStyle/>
          <a:p>
            <a:fld id="{DDC88C1D-857F-4016-BDDE-F90DC6D80D91}" type="slidenum">
              <a:rPr lang="es-MX" smtClean="0"/>
              <a:t>‹Nº›</a:t>
            </a:fld>
            <a:endParaRPr lang="es-MX" dirty="0"/>
          </a:p>
        </p:txBody>
      </p:sp>
    </p:spTree>
    <p:extLst>
      <p:ext uri="{BB962C8B-B14F-4D97-AF65-F5344CB8AC3E}">
        <p14:creationId xmlns:p14="http://schemas.microsoft.com/office/powerpoint/2010/main" val="770572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A8AC3-1C02-4580-BC55-9463B481D5AE}" type="datetimeFigureOut">
              <a:rPr lang="es-MX" smtClean="0"/>
              <a:t>09/11/2023</a:t>
            </a:fld>
            <a:endParaRPr lang="es-MX"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C88C1D-857F-4016-BDDE-F90DC6D80D91}" type="slidenum">
              <a:rPr lang="es-MX" smtClean="0"/>
              <a:t>‹Nº›</a:t>
            </a:fld>
            <a:endParaRPr lang="es-MX" dirty="0"/>
          </a:p>
        </p:txBody>
      </p:sp>
    </p:spTree>
    <p:extLst>
      <p:ext uri="{BB962C8B-B14F-4D97-AF65-F5344CB8AC3E}">
        <p14:creationId xmlns:p14="http://schemas.microsoft.com/office/powerpoint/2010/main" val="3534087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D6EA7A8-0BA8-6255-74ED-894283DA42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239" y="1283869"/>
            <a:ext cx="4626428" cy="35710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CuadroTexto 7">
            <a:extLst>
              <a:ext uri="{FF2B5EF4-FFF2-40B4-BE49-F238E27FC236}">
                <a16:creationId xmlns:a16="http://schemas.microsoft.com/office/drawing/2014/main" id="{8C1F438D-7152-4D0C-96DC-4279FEBEC374}"/>
              </a:ext>
            </a:extLst>
          </p:cNvPr>
          <p:cNvSpPr txBox="1"/>
          <p:nvPr/>
        </p:nvSpPr>
        <p:spPr>
          <a:xfrm>
            <a:off x="7141029" y="6063734"/>
            <a:ext cx="4909455" cy="369332"/>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 </a:t>
            </a:r>
          </a:p>
        </p:txBody>
      </p:sp>
      <p:sp>
        <p:nvSpPr>
          <p:cNvPr id="2" name="CuadroTexto 1">
            <a:extLst>
              <a:ext uri="{FF2B5EF4-FFF2-40B4-BE49-F238E27FC236}">
                <a16:creationId xmlns:a16="http://schemas.microsoft.com/office/drawing/2014/main" id="{432913CF-B27A-2647-EDF9-31E92A7CB006}"/>
              </a:ext>
            </a:extLst>
          </p:cNvPr>
          <p:cNvSpPr txBox="1"/>
          <p:nvPr/>
        </p:nvSpPr>
        <p:spPr>
          <a:xfrm>
            <a:off x="8632372" y="5232737"/>
            <a:ext cx="3091542" cy="1200329"/>
          </a:xfrm>
          <a:prstGeom prst="rect">
            <a:avLst/>
          </a:prstGeom>
          <a:noFill/>
        </p:spPr>
        <p:txBody>
          <a:bodyPr wrap="square" rtlCol="0">
            <a:spAutoFit/>
          </a:bodyPr>
          <a:lstStyle/>
          <a:p>
            <a:r>
              <a:rPr lang="es-MX" dirty="0"/>
              <a:t>Integrantes del equipo :</a:t>
            </a:r>
          </a:p>
          <a:p>
            <a:r>
              <a:rPr lang="es-MX" dirty="0"/>
              <a:t>Mejía Pimentel Álvaro Obed </a:t>
            </a:r>
          </a:p>
          <a:p>
            <a:r>
              <a:rPr lang="es-MX" dirty="0"/>
              <a:t>Loes Herrera Adrián </a:t>
            </a:r>
          </a:p>
          <a:p>
            <a:r>
              <a:rPr lang="es-MX" dirty="0"/>
              <a:t>Elias Vazquez Aldo Ramsés </a:t>
            </a:r>
          </a:p>
        </p:txBody>
      </p:sp>
    </p:spTree>
    <p:extLst>
      <p:ext uri="{BB962C8B-B14F-4D97-AF65-F5344CB8AC3E}">
        <p14:creationId xmlns:p14="http://schemas.microsoft.com/office/powerpoint/2010/main" val="278786463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90">
          <a:fgClr>
            <a:schemeClr val="bg1">
              <a:lumMod val="75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070FF9-36B6-1D8B-E9F1-1C7B674E0AF7}"/>
              </a:ext>
            </a:extLst>
          </p:cNvPr>
          <p:cNvSpPr>
            <a:spLocks noGrp="1"/>
          </p:cNvSpPr>
          <p:nvPr>
            <p:ph type="title"/>
          </p:nvPr>
        </p:nvSpPr>
        <p:spPr>
          <a:xfrm>
            <a:off x="183292" y="117990"/>
            <a:ext cx="10515600" cy="132556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s-MX" dirty="0"/>
              <a:t>Beneficiados: Triple impacto</a:t>
            </a:r>
            <a:endParaRPr lang="es-ES" dirty="0"/>
          </a:p>
        </p:txBody>
      </p:sp>
      <p:sp>
        <p:nvSpPr>
          <p:cNvPr id="3" name="Marcador de contenido 2">
            <a:extLst>
              <a:ext uri="{FF2B5EF4-FFF2-40B4-BE49-F238E27FC236}">
                <a16:creationId xmlns:a16="http://schemas.microsoft.com/office/drawing/2014/main" id="{4D9B6155-5B00-377D-CD92-4AB70BD6BE38}"/>
              </a:ext>
            </a:extLst>
          </p:cNvPr>
          <p:cNvSpPr>
            <a:spLocks noGrp="1"/>
          </p:cNvSpPr>
          <p:nvPr>
            <p:ph idx="1"/>
          </p:nvPr>
        </p:nvSpPr>
        <p:spPr>
          <a:xfrm>
            <a:off x="269789" y="1281928"/>
            <a:ext cx="10515600" cy="4351338"/>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marL="514350" indent="-514350">
              <a:buFont typeface="+mj-lt"/>
              <a:buAutoNum type="arabicPeriod"/>
            </a:pPr>
            <a:r>
              <a:rPr lang="es-ES" dirty="0"/>
              <a:t>Nosotros vamos a mejorar al medio ambiente con este proyecto reduciendo a uno de los mayores contaminantes, (el carro).</a:t>
            </a:r>
          </a:p>
          <a:p>
            <a:pPr marL="514350" indent="-514350">
              <a:buFont typeface="+mj-lt"/>
              <a:buAutoNum type="arabicPeriod"/>
            </a:pPr>
            <a:r>
              <a:rPr lang="es-ES" dirty="0"/>
              <a:t>Ayudando a la sociedad de manera significativa, ya que sin este contaminante se reducirá el cáncer de pulmón que puede llegar a dar a las personas por inhalar de manera indirecta estos desechos.</a:t>
            </a:r>
          </a:p>
          <a:p>
            <a:pPr marL="514350" indent="-514350">
              <a:buFont typeface="+mj-lt"/>
              <a:buAutoNum type="arabicPeriod"/>
            </a:pPr>
            <a:r>
              <a:rPr lang="es-ES" dirty="0"/>
              <a:t>En este proyecto saldrían dos beneficiados económicamente las agencias que lo compren y nosotros, esperamos que las agencias salgan mas beneficiadas ya que la aplicación va a mandar al usuario a la agencia cuando se detecten fallas en el motor.</a:t>
            </a:r>
          </a:p>
        </p:txBody>
      </p:sp>
    </p:spTree>
    <p:extLst>
      <p:ext uri="{BB962C8B-B14F-4D97-AF65-F5344CB8AC3E}">
        <p14:creationId xmlns:p14="http://schemas.microsoft.com/office/powerpoint/2010/main" val="27571692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38C9F45-FFEF-5BEC-7DD7-F6E7B026EC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2215" y="1655829"/>
            <a:ext cx="4626428" cy="35710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648099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ángulo: esquinas redondeadas 7">
            <a:extLst>
              <a:ext uri="{FF2B5EF4-FFF2-40B4-BE49-F238E27FC236}">
                <a16:creationId xmlns:a16="http://schemas.microsoft.com/office/drawing/2014/main" id="{9839E4DC-FF1A-8844-F0CC-F38D9AC06DD8}"/>
              </a:ext>
            </a:extLst>
          </p:cNvPr>
          <p:cNvSpPr/>
          <p:nvPr/>
        </p:nvSpPr>
        <p:spPr>
          <a:xfrm>
            <a:off x="3577196" y="285953"/>
            <a:ext cx="5037608" cy="108011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dirty="0">
                <a:solidFill>
                  <a:schemeClr val="tx1"/>
                </a:solidFill>
                <a:latin typeface="Angsana New" panose="02020603050405020304" pitchFamily="18" charset="-34"/>
                <a:cs typeface="Angsana New" panose="02020603050405020304" pitchFamily="18" charset="-34"/>
              </a:rPr>
              <a:t>Objetivos</a:t>
            </a:r>
          </a:p>
        </p:txBody>
      </p:sp>
      <p:pic>
        <p:nvPicPr>
          <p:cNvPr id="10" name="Gráfico 9" descr="CheckList contorno">
            <a:extLst>
              <a:ext uri="{FF2B5EF4-FFF2-40B4-BE49-F238E27FC236}">
                <a16:creationId xmlns:a16="http://schemas.microsoft.com/office/drawing/2014/main" id="{7CF10A18-742F-329A-46AB-BA75E84656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961" y="42687"/>
            <a:ext cx="2316975" cy="2316975"/>
          </a:xfrm>
          <a:prstGeom prst="rect">
            <a:avLst/>
          </a:prstGeom>
        </p:spPr>
      </p:pic>
      <p:pic>
        <p:nvPicPr>
          <p:cNvPr id="13" name="Gráfico 12" descr="List contorno">
            <a:extLst>
              <a:ext uri="{FF2B5EF4-FFF2-40B4-BE49-F238E27FC236}">
                <a16:creationId xmlns:a16="http://schemas.microsoft.com/office/drawing/2014/main" id="{40AA1E6E-B5D5-2DA4-A18F-2884859A9C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75025" y="4338596"/>
            <a:ext cx="2316975" cy="2316975"/>
          </a:xfrm>
          <a:prstGeom prst="rect">
            <a:avLst/>
          </a:prstGeom>
        </p:spPr>
      </p:pic>
      <p:sp>
        <p:nvSpPr>
          <p:cNvPr id="15" name="CuadroTexto 14">
            <a:extLst>
              <a:ext uri="{FF2B5EF4-FFF2-40B4-BE49-F238E27FC236}">
                <a16:creationId xmlns:a16="http://schemas.microsoft.com/office/drawing/2014/main" id="{8009EC49-B5D9-3296-8044-3D3B8631F0CA}"/>
              </a:ext>
            </a:extLst>
          </p:cNvPr>
          <p:cNvSpPr txBox="1"/>
          <p:nvPr/>
        </p:nvSpPr>
        <p:spPr>
          <a:xfrm>
            <a:off x="2266014" y="2496145"/>
            <a:ext cx="9060392" cy="1754326"/>
          </a:xfrm>
          <a:prstGeom prst="rect">
            <a:avLst/>
          </a:prstGeom>
          <a:noFill/>
        </p:spPr>
        <p:txBody>
          <a:bodyPr wrap="square" rtlCol="0">
            <a:spAutoFit/>
          </a:bodyPr>
          <a:lstStyle/>
          <a:p>
            <a:pPr marL="342900" indent="-342900" algn="just">
              <a:buFont typeface="+mj-lt"/>
              <a:buAutoNum type="arabicPeriod"/>
            </a:pPr>
            <a:r>
              <a:rPr lang="es-MX" dirty="0">
                <a:latin typeface="Arial" panose="020B0604020202020204" pitchFamily="34" charset="0"/>
                <a:ea typeface="Calibri" panose="020F0502020204030204" pitchFamily="34" charset="0"/>
                <a:cs typeface="Times New Roman" panose="02020603050405020304" pitchFamily="18" charset="0"/>
              </a:rPr>
              <a:t> Reducir la cantidad de Co2 que expulsan los carros y disminuir nivel de contaminación.</a:t>
            </a:r>
          </a:p>
          <a:p>
            <a:pPr marL="342900" indent="-342900" algn="just">
              <a:buFont typeface="+mj-lt"/>
              <a:buAutoNum type="arabicPeriod"/>
            </a:pPr>
            <a:endParaRPr lang="es-MX" dirty="0">
              <a:latin typeface="Arial" panose="020B0604020202020204" pitchFamily="34" charset="0"/>
              <a:ea typeface="Calibri" panose="020F0502020204030204" pitchFamily="34" charset="0"/>
              <a:cs typeface="Times New Roman" panose="02020603050405020304" pitchFamily="18" charset="0"/>
            </a:endParaRPr>
          </a:p>
          <a:p>
            <a:pPr marL="342900" indent="-342900" algn="just">
              <a:buFont typeface="+mj-lt"/>
              <a:buAutoNum type="arabicPeriod"/>
            </a:pPr>
            <a:r>
              <a:rPr lang="es-MX" dirty="0">
                <a:latin typeface="Arial" panose="020B0604020202020204" pitchFamily="34" charset="0"/>
                <a:ea typeface="Calibri" panose="020F0502020204030204" pitchFamily="34" charset="0"/>
                <a:cs typeface="Times New Roman" panose="02020603050405020304" pitchFamily="18" charset="0"/>
              </a:rPr>
              <a:t>Hacer que un vehículo pase de ser uno de los más, a uno de los menos contaminantes.</a:t>
            </a:r>
          </a:p>
          <a:p>
            <a:pPr marL="342900" indent="-342900" algn="just">
              <a:buFont typeface="+mj-lt"/>
              <a:buAutoNum type="arabicPeriod"/>
            </a:pPr>
            <a:endParaRPr lang="es-MX" dirty="0">
              <a:latin typeface="Arial" panose="020B0604020202020204" pitchFamily="34" charset="0"/>
              <a:ea typeface="Calibri" panose="020F0502020204030204" pitchFamily="34" charset="0"/>
              <a:cs typeface="Times New Roman" panose="02020603050405020304" pitchFamily="18" charset="0"/>
            </a:endParaRPr>
          </a:p>
        </p:txBody>
      </p:sp>
      <p:pic>
        <p:nvPicPr>
          <p:cNvPr id="19" name="Imagen 18">
            <a:extLst>
              <a:ext uri="{FF2B5EF4-FFF2-40B4-BE49-F238E27FC236}">
                <a16:creationId xmlns:a16="http://schemas.microsoft.com/office/drawing/2014/main" id="{F6708363-96A6-9C34-69E5-FB0936BC4A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34" y="4571485"/>
            <a:ext cx="2784892" cy="2227914"/>
          </a:xfrm>
          <a:prstGeom prst="rect">
            <a:avLst/>
          </a:prstGeom>
        </p:spPr>
      </p:pic>
    </p:spTree>
    <p:extLst>
      <p:ext uri="{BB962C8B-B14F-4D97-AF65-F5344CB8AC3E}">
        <p14:creationId xmlns:p14="http://schemas.microsoft.com/office/powerpoint/2010/main" val="19402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descr="Bar chart con relleno sólido">
            <a:extLst>
              <a:ext uri="{FF2B5EF4-FFF2-40B4-BE49-F238E27FC236}">
                <a16:creationId xmlns:a16="http://schemas.microsoft.com/office/drawing/2014/main" id="{77948BA0-1D38-42B4-11A1-5289C02A44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 y="4267215"/>
            <a:ext cx="2024743" cy="2590785"/>
          </a:xfrm>
          <a:prstGeom prst="rect">
            <a:avLst/>
          </a:prstGeom>
        </p:spPr>
      </p:pic>
      <p:sp>
        <p:nvSpPr>
          <p:cNvPr id="7" name="Onda 6">
            <a:extLst>
              <a:ext uri="{FF2B5EF4-FFF2-40B4-BE49-F238E27FC236}">
                <a16:creationId xmlns:a16="http://schemas.microsoft.com/office/drawing/2014/main" id="{AD4D634B-1C4C-BBCB-5CF0-0FF7D9B648D7}"/>
              </a:ext>
            </a:extLst>
          </p:cNvPr>
          <p:cNvSpPr/>
          <p:nvPr/>
        </p:nvSpPr>
        <p:spPr>
          <a:xfrm>
            <a:off x="3254644" y="257501"/>
            <a:ext cx="5315923" cy="2419940"/>
          </a:xfrm>
          <a:prstGeom prst="wave">
            <a:avLst>
              <a:gd name="adj1" fmla="val 12500"/>
              <a:gd name="adj2" fmla="val 64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3200" dirty="0">
                <a:solidFill>
                  <a:schemeClr val="tx1"/>
                </a:solidFill>
                <a:latin typeface="Angsana New" panose="020B0502040204020203" pitchFamily="18" charset="-34"/>
                <a:cs typeface="Angsana New" panose="020B0502040204020203" pitchFamily="18" charset="-34"/>
              </a:rPr>
              <a:t>En que consiste el proyecto   </a:t>
            </a:r>
          </a:p>
          <a:p>
            <a:pPr algn="ctr"/>
            <a:r>
              <a:rPr lang="es-MX" sz="3200" dirty="0">
                <a:solidFill>
                  <a:schemeClr val="tx1"/>
                </a:solidFill>
                <a:latin typeface="Angsana New" panose="020B0502040204020203" pitchFamily="18" charset="-34"/>
                <a:cs typeface="Angsana New" panose="020B0502040204020203" pitchFamily="18" charset="-34"/>
              </a:rPr>
              <a:t>NetScape</a:t>
            </a:r>
            <a:r>
              <a:rPr lang="es-MX" sz="3600" dirty="0">
                <a:solidFill>
                  <a:schemeClr val="tx1"/>
                </a:solidFill>
                <a:latin typeface="Angsana New" panose="020B0502040204020203" pitchFamily="18" charset="-34"/>
                <a:cs typeface="Angsana New" panose="020B0502040204020203" pitchFamily="18" charset="-34"/>
              </a:rPr>
              <a:t> </a:t>
            </a:r>
          </a:p>
        </p:txBody>
      </p:sp>
      <p:sp>
        <p:nvSpPr>
          <p:cNvPr id="27" name="Rectángulo 26">
            <a:extLst>
              <a:ext uri="{FF2B5EF4-FFF2-40B4-BE49-F238E27FC236}">
                <a16:creationId xmlns:a16="http://schemas.microsoft.com/office/drawing/2014/main" id="{D9ED5DA7-79C1-840A-F962-D0C0AAA684B9}"/>
              </a:ext>
            </a:extLst>
          </p:cNvPr>
          <p:cNvSpPr/>
          <p:nvPr/>
        </p:nvSpPr>
        <p:spPr>
          <a:xfrm>
            <a:off x="2373939" y="2677441"/>
            <a:ext cx="7801874" cy="31795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800" dirty="0">
                <a:solidFill>
                  <a:schemeClr val="tx1"/>
                </a:solidFill>
                <a:latin typeface="Angsana New" panose="02020603050405020304" pitchFamily="18" charset="-34"/>
                <a:cs typeface="Angsana New" panose="02020603050405020304" pitchFamily="18" charset="-34"/>
              </a:rPr>
              <a:t>El proyecto </a:t>
            </a:r>
            <a:r>
              <a:rPr lang="es-MX" sz="2800" dirty="0" err="1">
                <a:solidFill>
                  <a:schemeClr val="tx1"/>
                </a:solidFill>
                <a:latin typeface="Angsana New" panose="02020603050405020304" pitchFamily="18" charset="-34"/>
                <a:cs typeface="Angsana New" panose="02020603050405020304" pitchFamily="18" charset="-34"/>
              </a:rPr>
              <a:t>NetScape</a:t>
            </a:r>
            <a:r>
              <a:rPr lang="es-MX" sz="2800" dirty="0">
                <a:solidFill>
                  <a:schemeClr val="tx1"/>
                </a:solidFill>
                <a:latin typeface="Angsana New" panose="02020603050405020304" pitchFamily="18" charset="-34"/>
                <a:cs typeface="Angsana New" panose="02020603050405020304" pitchFamily="18" charset="-34"/>
              </a:rPr>
              <a:t> analizará el tipo de gases que emite el automóvil, con el calor que saque del escape y calentará la máquina y esta permitirá hervir el agua y así se activara ya sea de manera manual o  automática el ventilador que expulsara aire puro. </a:t>
            </a:r>
          </a:p>
          <a:p>
            <a:pPr algn="ctr"/>
            <a:r>
              <a:rPr lang="es-MX" sz="2800" dirty="0">
                <a:solidFill>
                  <a:schemeClr val="tx1"/>
                </a:solidFill>
                <a:latin typeface="Angsana New" panose="02020603050405020304" pitchFamily="18" charset="-34"/>
                <a:cs typeface="Angsana New" panose="02020603050405020304" pitchFamily="18" charset="-34"/>
              </a:rPr>
              <a:t>Esto se manejará por medio de un </a:t>
            </a:r>
            <a:r>
              <a:rPr lang="es-MX" sz="2800" dirty="0" err="1">
                <a:solidFill>
                  <a:schemeClr val="tx1"/>
                </a:solidFill>
                <a:latin typeface="Angsana New" panose="02020603050405020304" pitchFamily="18" charset="-34"/>
                <a:cs typeface="Angsana New" panose="02020603050405020304" pitchFamily="18" charset="-34"/>
              </a:rPr>
              <a:t>canister</a:t>
            </a:r>
            <a:r>
              <a:rPr lang="es-MX" sz="2800" dirty="0">
                <a:solidFill>
                  <a:schemeClr val="tx1"/>
                </a:solidFill>
                <a:latin typeface="Angsana New" panose="02020603050405020304" pitchFamily="18" charset="-34"/>
                <a:cs typeface="Angsana New" panose="02020603050405020304" pitchFamily="18" charset="-34"/>
              </a:rPr>
              <a:t>.</a:t>
            </a:r>
          </a:p>
          <a:p>
            <a:pPr algn="ctr"/>
            <a:endParaRPr lang="es-MX" dirty="0"/>
          </a:p>
        </p:txBody>
      </p:sp>
    </p:spTree>
    <p:extLst>
      <p:ext uri="{BB962C8B-B14F-4D97-AF65-F5344CB8AC3E}">
        <p14:creationId xmlns:p14="http://schemas.microsoft.com/office/powerpoint/2010/main" val="24372508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CD8F19A-467B-078E-A9E8-CE74BAD23E08}"/>
              </a:ext>
            </a:extLst>
          </p:cNvPr>
          <p:cNvPicPr>
            <a:picLocks noChangeAspect="1"/>
          </p:cNvPicPr>
          <p:nvPr/>
        </p:nvPicPr>
        <p:blipFill rotWithShape="1">
          <a:blip r:embed="rId2"/>
          <a:srcRect t="5544" r="-1" b="-1"/>
          <a:stretch/>
        </p:blipFill>
        <p:spPr>
          <a:xfrm>
            <a:off x="1669474" y="-38090"/>
            <a:ext cx="10522527" cy="6857990"/>
          </a:xfrm>
          <a:prstGeom prst="ellipse">
            <a:avLst/>
          </a:prstGeom>
          <a:ln>
            <a:noFill/>
          </a:ln>
          <a:effectLst>
            <a:softEdge rad="112500"/>
          </a:effectLst>
        </p:spPr>
      </p:pic>
      <p:sp>
        <p:nvSpPr>
          <p:cNvPr id="6" name="Rectángulo: esquinas redondeadas 5">
            <a:extLst>
              <a:ext uri="{FF2B5EF4-FFF2-40B4-BE49-F238E27FC236}">
                <a16:creationId xmlns:a16="http://schemas.microsoft.com/office/drawing/2014/main" id="{2905AB69-6B2D-3E6C-2528-11C3C82904CC}"/>
              </a:ext>
            </a:extLst>
          </p:cNvPr>
          <p:cNvSpPr/>
          <p:nvPr/>
        </p:nvSpPr>
        <p:spPr>
          <a:xfrm>
            <a:off x="379447" y="144241"/>
            <a:ext cx="3631694" cy="5486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32" name="Imagen 31">
            <a:extLst>
              <a:ext uri="{FF2B5EF4-FFF2-40B4-BE49-F238E27FC236}">
                <a16:creationId xmlns:a16="http://schemas.microsoft.com/office/drawing/2014/main" id="{B383AAF0-DD17-402C-8BC8-4A3247FB9B1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552" y="225169"/>
            <a:ext cx="1550397" cy="1196713"/>
          </a:xfrm>
          <a:prstGeom prst="rect">
            <a:avLst/>
          </a:prstGeom>
          <a:ln>
            <a:noFill/>
          </a:ln>
          <a:effectLst>
            <a:softEdge rad="112500"/>
          </a:effectLst>
        </p:spPr>
      </p:pic>
      <p:sp>
        <p:nvSpPr>
          <p:cNvPr id="33" name="CuadroTexto 32">
            <a:extLst>
              <a:ext uri="{FF2B5EF4-FFF2-40B4-BE49-F238E27FC236}">
                <a16:creationId xmlns:a16="http://schemas.microsoft.com/office/drawing/2014/main" id="{A337001E-49EB-7371-F02C-1F72FE7B8902}"/>
              </a:ext>
            </a:extLst>
          </p:cNvPr>
          <p:cNvSpPr txBox="1"/>
          <p:nvPr/>
        </p:nvSpPr>
        <p:spPr>
          <a:xfrm>
            <a:off x="998789" y="1493085"/>
            <a:ext cx="2447925" cy="369332"/>
          </a:xfrm>
          <a:prstGeom prst="rect">
            <a:avLst/>
          </a:prstGeom>
          <a:noFill/>
        </p:spPr>
        <p:txBody>
          <a:bodyPr wrap="square" rtlCol="0">
            <a:spAutoFit/>
          </a:bodyPr>
          <a:lstStyle/>
          <a:p>
            <a:pPr algn="ctr"/>
            <a:r>
              <a:rPr lang="es-MX" dirty="0"/>
              <a:t>Bienvenido a Netscape  </a:t>
            </a:r>
          </a:p>
        </p:txBody>
      </p:sp>
      <p:sp>
        <p:nvSpPr>
          <p:cNvPr id="34" name="CuadroTexto 33">
            <a:extLst>
              <a:ext uri="{FF2B5EF4-FFF2-40B4-BE49-F238E27FC236}">
                <a16:creationId xmlns:a16="http://schemas.microsoft.com/office/drawing/2014/main" id="{C1273F52-7266-5C7B-DC19-1A0ECAB1C5EF}"/>
              </a:ext>
            </a:extLst>
          </p:cNvPr>
          <p:cNvSpPr txBox="1"/>
          <p:nvPr/>
        </p:nvSpPr>
        <p:spPr>
          <a:xfrm>
            <a:off x="564732" y="2311053"/>
            <a:ext cx="3316038" cy="646331"/>
          </a:xfrm>
          <a:prstGeom prst="rect">
            <a:avLst/>
          </a:prstGeom>
          <a:noFill/>
        </p:spPr>
        <p:txBody>
          <a:bodyPr wrap="square" rtlCol="0">
            <a:spAutoFit/>
          </a:bodyPr>
          <a:lstStyle/>
          <a:p>
            <a:r>
              <a:rPr lang="es-MX" dirty="0"/>
              <a:t>Inicio de sesión </a:t>
            </a:r>
          </a:p>
          <a:p>
            <a:r>
              <a:rPr lang="es-MX" dirty="0"/>
              <a:t>___________________________</a:t>
            </a:r>
          </a:p>
        </p:txBody>
      </p:sp>
      <p:sp>
        <p:nvSpPr>
          <p:cNvPr id="36" name="CuadroTexto 35">
            <a:extLst>
              <a:ext uri="{FF2B5EF4-FFF2-40B4-BE49-F238E27FC236}">
                <a16:creationId xmlns:a16="http://schemas.microsoft.com/office/drawing/2014/main" id="{B520FAEE-649B-D4D1-E19F-9995D16F1330}"/>
              </a:ext>
            </a:extLst>
          </p:cNvPr>
          <p:cNvSpPr txBox="1"/>
          <p:nvPr/>
        </p:nvSpPr>
        <p:spPr>
          <a:xfrm>
            <a:off x="947068" y="4425044"/>
            <a:ext cx="2447925" cy="523220"/>
          </a:xfrm>
          <a:prstGeom prst="rect">
            <a:avLst/>
          </a:prstGeom>
          <a:noFill/>
        </p:spPr>
        <p:txBody>
          <a:bodyPr wrap="square" rtlCol="0">
            <a:spAutoFit/>
          </a:bodyPr>
          <a:lstStyle/>
          <a:p>
            <a:pPr algn="ctr"/>
            <a:r>
              <a:rPr lang="es-MX" sz="1400" dirty="0">
                <a:solidFill>
                  <a:srgbClr val="00B0F0"/>
                </a:solidFill>
              </a:rPr>
              <a:t>Si no cuenta con una cuenta da clic aquí  para registrase </a:t>
            </a:r>
          </a:p>
        </p:txBody>
      </p:sp>
      <p:sp>
        <p:nvSpPr>
          <p:cNvPr id="37" name="CuadroTexto 36">
            <a:extLst>
              <a:ext uri="{FF2B5EF4-FFF2-40B4-BE49-F238E27FC236}">
                <a16:creationId xmlns:a16="http://schemas.microsoft.com/office/drawing/2014/main" id="{ACFCE8F9-38A3-B4A4-F9CE-AA966BB243F8}"/>
              </a:ext>
            </a:extLst>
          </p:cNvPr>
          <p:cNvSpPr txBox="1"/>
          <p:nvPr/>
        </p:nvSpPr>
        <p:spPr>
          <a:xfrm>
            <a:off x="564732" y="3343275"/>
            <a:ext cx="3073818" cy="646331"/>
          </a:xfrm>
          <a:prstGeom prst="rect">
            <a:avLst/>
          </a:prstGeom>
          <a:noFill/>
        </p:spPr>
        <p:txBody>
          <a:bodyPr wrap="square" rtlCol="0">
            <a:spAutoFit/>
          </a:bodyPr>
          <a:lstStyle/>
          <a:p>
            <a:r>
              <a:rPr lang="es-MX" dirty="0"/>
              <a:t>Contraseña </a:t>
            </a:r>
          </a:p>
          <a:p>
            <a:r>
              <a:rPr lang="es-MX" dirty="0"/>
              <a:t>_________________________</a:t>
            </a:r>
          </a:p>
        </p:txBody>
      </p:sp>
      <p:sp>
        <p:nvSpPr>
          <p:cNvPr id="38" name="Rectángulo: esquinas redondeadas 37">
            <a:extLst>
              <a:ext uri="{FF2B5EF4-FFF2-40B4-BE49-F238E27FC236}">
                <a16:creationId xmlns:a16="http://schemas.microsoft.com/office/drawing/2014/main" id="{3DD7048A-E796-FAA6-155F-F07553B7E517}"/>
              </a:ext>
            </a:extLst>
          </p:cNvPr>
          <p:cNvSpPr/>
          <p:nvPr/>
        </p:nvSpPr>
        <p:spPr>
          <a:xfrm>
            <a:off x="4206150" y="214184"/>
            <a:ext cx="3631694" cy="5486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9" name="CuadroTexto 38">
            <a:extLst>
              <a:ext uri="{FF2B5EF4-FFF2-40B4-BE49-F238E27FC236}">
                <a16:creationId xmlns:a16="http://schemas.microsoft.com/office/drawing/2014/main" id="{3779FE30-6159-5282-F3B6-3480CAAA3C6C}"/>
              </a:ext>
            </a:extLst>
          </p:cNvPr>
          <p:cNvSpPr txBox="1"/>
          <p:nvPr/>
        </p:nvSpPr>
        <p:spPr>
          <a:xfrm>
            <a:off x="5345056" y="306050"/>
            <a:ext cx="2408294" cy="646331"/>
          </a:xfrm>
          <a:prstGeom prst="rect">
            <a:avLst/>
          </a:prstGeom>
          <a:noFill/>
        </p:spPr>
        <p:txBody>
          <a:bodyPr wrap="square" rtlCol="0">
            <a:spAutoFit/>
          </a:bodyPr>
          <a:lstStyle/>
          <a:p>
            <a:pPr algn="ctr"/>
            <a:endParaRPr lang="es-MX" dirty="0"/>
          </a:p>
          <a:p>
            <a:pPr algn="ctr"/>
            <a:endParaRPr lang="es-MX" dirty="0"/>
          </a:p>
        </p:txBody>
      </p:sp>
      <p:sp>
        <p:nvSpPr>
          <p:cNvPr id="40" name="CuadroTexto 39">
            <a:extLst>
              <a:ext uri="{FF2B5EF4-FFF2-40B4-BE49-F238E27FC236}">
                <a16:creationId xmlns:a16="http://schemas.microsoft.com/office/drawing/2014/main" id="{93F203C8-5A32-3767-69E4-91CD1FD84B6F}"/>
              </a:ext>
            </a:extLst>
          </p:cNvPr>
          <p:cNvSpPr txBox="1"/>
          <p:nvPr/>
        </p:nvSpPr>
        <p:spPr>
          <a:xfrm>
            <a:off x="4391305" y="1787628"/>
            <a:ext cx="3279313" cy="646331"/>
          </a:xfrm>
          <a:prstGeom prst="rect">
            <a:avLst/>
          </a:prstGeom>
          <a:noFill/>
        </p:spPr>
        <p:txBody>
          <a:bodyPr wrap="square" rtlCol="0">
            <a:spAutoFit/>
          </a:bodyPr>
          <a:lstStyle/>
          <a:p>
            <a:r>
              <a:rPr lang="es-MX" dirty="0"/>
              <a:t>Tipo de Carro </a:t>
            </a:r>
          </a:p>
          <a:p>
            <a:r>
              <a:rPr lang="es-MX" dirty="0"/>
              <a:t>_________________________ </a:t>
            </a:r>
          </a:p>
        </p:txBody>
      </p:sp>
      <p:sp>
        <p:nvSpPr>
          <p:cNvPr id="41" name="CuadroTexto 40">
            <a:extLst>
              <a:ext uri="{FF2B5EF4-FFF2-40B4-BE49-F238E27FC236}">
                <a16:creationId xmlns:a16="http://schemas.microsoft.com/office/drawing/2014/main" id="{E3254E0E-6963-A628-3944-8F9C19A26B0E}"/>
              </a:ext>
            </a:extLst>
          </p:cNvPr>
          <p:cNvSpPr txBox="1"/>
          <p:nvPr/>
        </p:nvSpPr>
        <p:spPr>
          <a:xfrm>
            <a:off x="4351594" y="2660628"/>
            <a:ext cx="2943225" cy="646331"/>
          </a:xfrm>
          <a:prstGeom prst="rect">
            <a:avLst/>
          </a:prstGeom>
          <a:noFill/>
        </p:spPr>
        <p:txBody>
          <a:bodyPr wrap="square" rtlCol="0">
            <a:spAutoFit/>
          </a:bodyPr>
          <a:lstStyle/>
          <a:p>
            <a:r>
              <a:rPr lang="es-MX" dirty="0"/>
              <a:t>Modelo o Año </a:t>
            </a:r>
          </a:p>
          <a:p>
            <a:r>
              <a:rPr lang="es-MX" dirty="0"/>
              <a:t>________________________</a:t>
            </a:r>
          </a:p>
        </p:txBody>
      </p:sp>
      <p:sp>
        <p:nvSpPr>
          <p:cNvPr id="43" name="Rectángulo 42">
            <a:extLst>
              <a:ext uri="{FF2B5EF4-FFF2-40B4-BE49-F238E27FC236}">
                <a16:creationId xmlns:a16="http://schemas.microsoft.com/office/drawing/2014/main" id="{6B0C92D4-F73D-6431-A526-CC75F1AF74FF}"/>
              </a:ext>
            </a:extLst>
          </p:cNvPr>
          <p:cNvSpPr/>
          <p:nvPr/>
        </p:nvSpPr>
        <p:spPr>
          <a:xfrm>
            <a:off x="6320124" y="4595324"/>
            <a:ext cx="1221226" cy="524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00B0F0"/>
                </a:solidFill>
              </a:rPr>
              <a:t>Iniciar</a:t>
            </a:r>
            <a:r>
              <a:rPr lang="es-MX" dirty="0"/>
              <a:t> </a:t>
            </a:r>
          </a:p>
        </p:txBody>
      </p:sp>
      <p:pic>
        <p:nvPicPr>
          <p:cNvPr id="44" name="Imagen 43">
            <a:extLst>
              <a:ext uri="{FF2B5EF4-FFF2-40B4-BE49-F238E27FC236}">
                <a16:creationId xmlns:a16="http://schemas.microsoft.com/office/drawing/2014/main" id="{6E8F032F-AD43-E861-38EB-8455E25DF0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5055" y="125830"/>
            <a:ext cx="1550397" cy="1296992"/>
          </a:xfrm>
          <a:prstGeom prst="rect">
            <a:avLst/>
          </a:prstGeom>
          <a:ln>
            <a:noFill/>
          </a:ln>
          <a:effectLst>
            <a:softEdge rad="112500"/>
          </a:effectLst>
        </p:spPr>
      </p:pic>
      <p:sp>
        <p:nvSpPr>
          <p:cNvPr id="45" name="CuadroTexto 44">
            <a:extLst>
              <a:ext uri="{FF2B5EF4-FFF2-40B4-BE49-F238E27FC236}">
                <a16:creationId xmlns:a16="http://schemas.microsoft.com/office/drawing/2014/main" id="{A57D6E65-D859-B8C7-5139-5968A6D58225}"/>
              </a:ext>
            </a:extLst>
          </p:cNvPr>
          <p:cNvSpPr txBox="1"/>
          <p:nvPr/>
        </p:nvSpPr>
        <p:spPr>
          <a:xfrm>
            <a:off x="5571726" y="1111965"/>
            <a:ext cx="1386717" cy="369332"/>
          </a:xfrm>
          <a:prstGeom prst="rect">
            <a:avLst/>
          </a:prstGeom>
          <a:noFill/>
        </p:spPr>
        <p:txBody>
          <a:bodyPr wrap="square" rtlCol="0">
            <a:spAutoFit/>
          </a:bodyPr>
          <a:lstStyle/>
          <a:p>
            <a:r>
              <a:rPr lang="es-MX" dirty="0"/>
              <a:t>Datos </a:t>
            </a:r>
          </a:p>
        </p:txBody>
      </p:sp>
      <p:sp>
        <p:nvSpPr>
          <p:cNvPr id="46" name="Rectángulo: esquinas redondeadas 45">
            <a:extLst>
              <a:ext uri="{FF2B5EF4-FFF2-40B4-BE49-F238E27FC236}">
                <a16:creationId xmlns:a16="http://schemas.microsoft.com/office/drawing/2014/main" id="{D1AB974F-524B-FCB7-4FAF-97DE694A0006}"/>
              </a:ext>
            </a:extLst>
          </p:cNvPr>
          <p:cNvSpPr/>
          <p:nvPr/>
        </p:nvSpPr>
        <p:spPr>
          <a:xfrm>
            <a:off x="8059766" y="180149"/>
            <a:ext cx="3631694" cy="5486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7" name="CuadroTexto 46">
            <a:extLst>
              <a:ext uri="{FF2B5EF4-FFF2-40B4-BE49-F238E27FC236}">
                <a16:creationId xmlns:a16="http://schemas.microsoft.com/office/drawing/2014/main" id="{A8B344A0-9974-3422-7F4F-F005DEB6D0B1}"/>
              </a:ext>
            </a:extLst>
          </p:cNvPr>
          <p:cNvSpPr txBox="1"/>
          <p:nvPr/>
        </p:nvSpPr>
        <p:spPr>
          <a:xfrm>
            <a:off x="8373811" y="1380347"/>
            <a:ext cx="2819400" cy="830997"/>
          </a:xfrm>
          <a:prstGeom prst="rect">
            <a:avLst/>
          </a:prstGeom>
          <a:noFill/>
        </p:spPr>
        <p:txBody>
          <a:bodyPr wrap="square" rtlCol="0">
            <a:spAutoFit/>
          </a:bodyPr>
          <a:lstStyle/>
          <a:p>
            <a:pPr algn="ctr"/>
            <a:r>
              <a:rPr lang="es-MX" sz="2400" dirty="0"/>
              <a:t>Vinculación de dispositivo</a:t>
            </a:r>
          </a:p>
        </p:txBody>
      </p:sp>
      <p:pic>
        <p:nvPicPr>
          <p:cNvPr id="48" name="Imagen 47">
            <a:extLst>
              <a:ext uri="{FF2B5EF4-FFF2-40B4-BE49-F238E27FC236}">
                <a16:creationId xmlns:a16="http://schemas.microsoft.com/office/drawing/2014/main" id="{FB602E92-41AE-3C5E-DFA2-36404035E40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99751" y="261484"/>
            <a:ext cx="1550397" cy="1296992"/>
          </a:xfrm>
          <a:prstGeom prst="rect">
            <a:avLst/>
          </a:prstGeom>
          <a:ln>
            <a:noFill/>
          </a:ln>
          <a:effectLst>
            <a:softEdge rad="112500"/>
          </a:effectLst>
        </p:spPr>
      </p:pic>
      <p:sp>
        <p:nvSpPr>
          <p:cNvPr id="52" name="CuadroTexto 51">
            <a:extLst>
              <a:ext uri="{FF2B5EF4-FFF2-40B4-BE49-F238E27FC236}">
                <a16:creationId xmlns:a16="http://schemas.microsoft.com/office/drawing/2014/main" id="{261321B7-7986-A4D7-E7FD-668C95B5FB4A}"/>
              </a:ext>
            </a:extLst>
          </p:cNvPr>
          <p:cNvSpPr txBox="1"/>
          <p:nvPr/>
        </p:nvSpPr>
        <p:spPr>
          <a:xfrm>
            <a:off x="8291450" y="2418361"/>
            <a:ext cx="3162744" cy="646331"/>
          </a:xfrm>
          <a:prstGeom prst="rect">
            <a:avLst/>
          </a:prstGeom>
          <a:noFill/>
        </p:spPr>
        <p:txBody>
          <a:bodyPr wrap="square" rtlCol="0">
            <a:spAutoFit/>
          </a:bodyPr>
          <a:lstStyle/>
          <a:p>
            <a:r>
              <a:rPr lang="es-MX" dirty="0"/>
              <a:t>Código del dispositivo</a:t>
            </a:r>
          </a:p>
          <a:p>
            <a:r>
              <a:rPr lang="es-MX" dirty="0"/>
              <a:t>__________________________</a:t>
            </a:r>
          </a:p>
        </p:txBody>
      </p:sp>
      <p:sp>
        <p:nvSpPr>
          <p:cNvPr id="53" name="Rectángulo 52">
            <a:extLst>
              <a:ext uri="{FF2B5EF4-FFF2-40B4-BE49-F238E27FC236}">
                <a16:creationId xmlns:a16="http://schemas.microsoft.com/office/drawing/2014/main" id="{EA405D1D-C77D-48EF-8107-F6B5A9C684D3}"/>
              </a:ext>
            </a:extLst>
          </p:cNvPr>
          <p:cNvSpPr/>
          <p:nvPr/>
        </p:nvSpPr>
        <p:spPr>
          <a:xfrm>
            <a:off x="9816936" y="4622737"/>
            <a:ext cx="1657350" cy="4973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00B0F0"/>
                </a:solidFill>
              </a:rPr>
              <a:t>Vincular</a:t>
            </a:r>
            <a:r>
              <a:rPr lang="es-MX" dirty="0"/>
              <a:t> </a:t>
            </a:r>
          </a:p>
        </p:txBody>
      </p:sp>
      <p:sp>
        <p:nvSpPr>
          <p:cNvPr id="3" name="CuadroTexto 2">
            <a:extLst>
              <a:ext uri="{FF2B5EF4-FFF2-40B4-BE49-F238E27FC236}">
                <a16:creationId xmlns:a16="http://schemas.microsoft.com/office/drawing/2014/main" id="{89A510E2-4AFB-0D3A-3085-BAB888B88994}"/>
              </a:ext>
            </a:extLst>
          </p:cNvPr>
          <p:cNvSpPr txBox="1"/>
          <p:nvPr/>
        </p:nvSpPr>
        <p:spPr>
          <a:xfrm>
            <a:off x="379447" y="6067425"/>
            <a:ext cx="4411628" cy="369332"/>
          </a:xfrm>
          <a:prstGeom prst="rect">
            <a:avLst/>
          </a:prstGeom>
          <a:noFill/>
        </p:spPr>
        <p:txBody>
          <a:bodyPr wrap="square" rtlCol="0">
            <a:spAutoFit/>
          </a:bodyPr>
          <a:lstStyle/>
          <a:p>
            <a:r>
              <a:rPr lang="es-MX" dirty="0"/>
              <a:t>Esto se manejará por una </a:t>
            </a:r>
            <a:r>
              <a:rPr lang="es-MX" dirty="0" err="1"/>
              <a:t>aplicacion</a:t>
            </a:r>
            <a:endParaRPr lang="es-MX" dirty="0"/>
          </a:p>
        </p:txBody>
      </p:sp>
    </p:spTree>
    <p:extLst>
      <p:ext uri="{BB962C8B-B14F-4D97-AF65-F5344CB8AC3E}">
        <p14:creationId xmlns:p14="http://schemas.microsoft.com/office/powerpoint/2010/main" val="419573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CD8F19A-467B-078E-A9E8-CE74BAD23E08}"/>
              </a:ext>
            </a:extLst>
          </p:cNvPr>
          <p:cNvPicPr>
            <a:picLocks noChangeAspect="1"/>
          </p:cNvPicPr>
          <p:nvPr/>
        </p:nvPicPr>
        <p:blipFill rotWithShape="1">
          <a:blip r:embed="rId2"/>
          <a:srcRect t="5544" r="-1" b="-1"/>
          <a:stretch/>
        </p:blipFill>
        <p:spPr>
          <a:xfrm>
            <a:off x="1669474" y="-114290"/>
            <a:ext cx="10522527" cy="6857990"/>
          </a:xfrm>
          <a:prstGeom prst="ellipse">
            <a:avLst/>
          </a:prstGeom>
          <a:ln>
            <a:noFill/>
          </a:ln>
          <a:effectLst>
            <a:softEdge rad="112500"/>
          </a:effectLst>
        </p:spPr>
      </p:pic>
      <p:sp>
        <p:nvSpPr>
          <p:cNvPr id="6" name="Rectángulo: esquinas redondeadas 5">
            <a:extLst>
              <a:ext uri="{FF2B5EF4-FFF2-40B4-BE49-F238E27FC236}">
                <a16:creationId xmlns:a16="http://schemas.microsoft.com/office/drawing/2014/main" id="{2905AB69-6B2D-3E6C-2528-11C3C82904CC}"/>
              </a:ext>
            </a:extLst>
          </p:cNvPr>
          <p:cNvSpPr/>
          <p:nvPr/>
        </p:nvSpPr>
        <p:spPr>
          <a:xfrm>
            <a:off x="90786" y="165115"/>
            <a:ext cx="3631694" cy="5486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32" name="Imagen 31">
            <a:extLst>
              <a:ext uri="{FF2B5EF4-FFF2-40B4-BE49-F238E27FC236}">
                <a16:creationId xmlns:a16="http://schemas.microsoft.com/office/drawing/2014/main" id="{B383AAF0-DD17-402C-8BC8-4A3247FB9B1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5145" y="165115"/>
            <a:ext cx="1550397" cy="1196713"/>
          </a:xfrm>
          <a:prstGeom prst="rect">
            <a:avLst/>
          </a:prstGeom>
          <a:ln>
            <a:noFill/>
          </a:ln>
          <a:effectLst>
            <a:softEdge rad="112500"/>
          </a:effectLst>
        </p:spPr>
      </p:pic>
      <p:sp>
        <p:nvSpPr>
          <p:cNvPr id="33" name="CuadroTexto 32">
            <a:extLst>
              <a:ext uri="{FF2B5EF4-FFF2-40B4-BE49-F238E27FC236}">
                <a16:creationId xmlns:a16="http://schemas.microsoft.com/office/drawing/2014/main" id="{A337001E-49EB-7371-F02C-1F72FE7B8902}"/>
              </a:ext>
            </a:extLst>
          </p:cNvPr>
          <p:cNvSpPr txBox="1"/>
          <p:nvPr/>
        </p:nvSpPr>
        <p:spPr>
          <a:xfrm>
            <a:off x="663330" y="1446535"/>
            <a:ext cx="2447925" cy="369332"/>
          </a:xfrm>
          <a:prstGeom prst="rect">
            <a:avLst/>
          </a:prstGeom>
          <a:noFill/>
        </p:spPr>
        <p:txBody>
          <a:bodyPr wrap="square" rtlCol="0">
            <a:spAutoFit/>
          </a:bodyPr>
          <a:lstStyle/>
          <a:p>
            <a:pPr algn="ctr"/>
            <a:r>
              <a:rPr lang="es-MX" dirty="0"/>
              <a:t>Menú de opciones   </a:t>
            </a:r>
          </a:p>
        </p:txBody>
      </p:sp>
      <p:sp>
        <p:nvSpPr>
          <p:cNvPr id="38" name="Rectángulo: esquinas redondeadas 37">
            <a:extLst>
              <a:ext uri="{FF2B5EF4-FFF2-40B4-BE49-F238E27FC236}">
                <a16:creationId xmlns:a16="http://schemas.microsoft.com/office/drawing/2014/main" id="{3DD7048A-E796-FAA6-155F-F07553B7E517}"/>
              </a:ext>
            </a:extLst>
          </p:cNvPr>
          <p:cNvSpPr/>
          <p:nvPr/>
        </p:nvSpPr>
        <p:spPr>
          <a:xfrm>
            <a:off x="4115088" y="165115"/>
            <a:ext cx="3631694" cy="5486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9" name="CuadroTexto 38">
            <a:extLst>
              <a:ext uri="{FF2B5EF4-FFF2-40B4-BE49-F238E27FC236}">
                <a16:creationId xmlns:a16="http://schemas.microsoft.com/office/drawing/2014/main" id="{3779FE30-6159-5282-F3B6-3480CAAA3C6C}"/>
              </a:ext>
            </a:extLst>
          </p:cNvPr>
          <p:cNvSpPr txBox="1"/>
          <p:nvPr/>
        </p:nvSpPr>
        <p:spPr>
          <a:xfrm>
            <a:off x="5345056" y="306050"/>
            <a:ext cx="2408294" cy="646331"/>
          </a:xfrm>
          <a:prstGeom prst="rect">
            <a:avLst/>
          </a:prstGeom>
          <a:noFill/>
        </p:spPr>
        <p:txBody>
          <a:bodyPr wrap="square" rtlCol="0">
            <a:spAutoFit/>
          </a:bodyPr>
          <a:lstStyle/>
          <a:p>
            <a:pPr algn="ctr"/>
            <a:endParaRPr lang="es-MX" dirty="0"/>
          </a:p>
          <a:p>
            <a:pPr algn="ctr"/>
            <a:endParaRPr lang="es-MX" dirty="0"/>
          </a:p>
        </p:txBody>
      </p:sp>
      <p:sp>
        <p:nvSpPr>
          <p:cNvPr id="3" name="Rectángulo 2">
            <a:extLst>
              <a:ext uri="{FF2B5EF4-FFF2-40B4-BE49-F238E27FC236}">
                <a16:creationId xmlns:a16="http://schemas.microsoft.com/office/drawing/2014/main" id="{6CB7BCAE-BE58-41BC-97EE-C422D8E0FA29}"/>
              </a:ext>
            </a:extLst>
          </p:cNvPr>
          <p:cNvSpPr/>
          <p:nvPr/>
        </p:nvSpPr>
        <p:spPr>
          <a:xfrm>
            <a:off x="434022" y="2232180"/>
            <a:ext cx="2819870" cy="5559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Activación de ventilación: </a:t>
            </a:r>
          </a:p>
          <a:p>
            <a:pPr algn="ctr"/>
            <a:r>
              <a:rPr lang="es-MX" dirty="0">
                <a:solidFill>
                  <a:schemeClr val="tx1"/>
                </a:solidFill>
              </a:rPr>
              <a:t>Manual o automática </a:t>
            </a:r>
          </a:p>
        </p:txBody>
      </p:sp>
      <p:sp>
        <p:nvSpPr>
          <p:cNvPr id="5" name="Rectángulo 4">
            <a:extLst>
              <a:ext uri="{FF2B5EF4-FFF2-40B4-BE49-F238E27FC236}">
                <a16:creationId xmlns:a16="http://schemas.microsoft.com/office/drawing/2014/main" id="{0930173B-31BC-2372-4EF6-87D71E7742A5}"/>
              </a:ext>
            </a:extLst>
          </p:cNvPr>
          <p:cNvSpPr/>
          <p:nvPr/>
        </p:nvSpPr>
        <p:spPr>
          <a:xfrm>
            <a:off x="602478" y="2963557"/>
            <a:ext cx="2482962" cy="4857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Niveles de gases   </a:t>
            </a:r>
          </a:p>
        </p:txBody>
      </p:sp>
      <p:sp>
        <p:nvSpPr>
          <p:cNvPr id="8" name="Rectángulo 7">
            <a:extLst>
              <a:ext uri="{FF2B5EF4-FFF2-40B4-BE49-F238E27FC236}">
                <a16:creationId xmlns:a16="http://schemas.microsoft.com/office/drawing/2014/main" id="{0660D2FD-D0CD-8E38-E274-F03333820206}"/>
              </a:ext>
            </a:extLst>
          </p:cNvPr>
          <p:cNvSpPr/>
          <p:nvPr/>
        </p:nvSpPr>
        <p:spPr>
          <a:xfrm>
            <a:off x="587925" y="3620714"/>
            <a:ext cx="2512065" cy="4857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Gases Expulsados </a:t>
            </a:r>
          </a:p>
        </p:txBody>
      </p:sp>
      <p:sp>
        <p:nvSpPr>
          <p:cNvPr id="9" name="CuadroTexto 8">
            <a:extLst>
              <a:ext uri="{FF2B5EF4-FFF2-40B4-BE49-F238E27FC236}">
                <a16:creationId xmlns:a16="http://schemas.microsoft.com/office/drawing/2014/main" id="{EC63118E-2D00-75C1-0214-3187A68294FE}"/>
              </a:ext>
            </a:extLst>
          </p:cNvPr>
          <p:cNvSpPr txBox="1"/>
          <p:nvPr/>
        </p:nvSpPr>
        <p:spPr>
          <a:xfrm>
            <a:off x="4957147" y="629215"/>
            <a:ext cx="2266950" cy="369332"/>
          </a:xfrm>
          <a:prstGeom prst="rect">
            <a:avLst/>
          </a:prstGeom>
          <a:noFill/>
        </p:spPr>
        <p:txBody>
          <a:bodyPr wrap="square" rtlCol="0">
            <a:spAutoFit/>
          </a:bodyPr>
          <a:lstStyle/>
          <a:p>
            <a:pPr algn="ctr"/>
            <a:r>
              <a:rPr lang="es-MX" dirty="0"/>
              <a:t>Niveles de gases</a:t>
            </a:r>
          </a:p>
        </p:txBody>
      </p:sp>
      <p:graphicFrame>
        <p:nvGraphicFramePr>
          <p:cNvPr id="12" name="Gráfico 11">
            <a:extLst>
              <a:ext uri="{FF2B5EF4-FFF2-40B4-BE49-F238E27FC236}">
                <a16:creationId xmlns:a16="http://schemas.microsoft.com/office/drawing/2014/main" id="{4FBECEFC-E6C5-1D0D-0A22-E096EA4F63F9}"/>
              </a:ext>
            </a:extLst>
          </p:cNvPr>
          <p:cNvGraphicFramePr/>
          <p:nvPr>
            <p:extLst>
              <p:ext uri="{D42A27DB-BD31-4B8C-83A1-F6EECF244321}">
                <p14:modId xmlns:p14="http://schemas.microsoft.com/office/powerpoint/2010/main" val="364543205"/>
              </p:ext>
            </p:extLst>
          </p:nvPr>
        </p:nvGraphicFramePr>
        <p:xfrm>
          <a:off x="4494602" y="949203"/>
          <a:ext cx="3441371" cy="2613222"/>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ángulo 12">
            <a:extLst>
              <a:ext uri="{FF2B5EF4-FFF2-40B4-BE49-F238E27FC236}">
                <a16:creationId xmlns:a16="http://schemas.microsoft.com/office/drawing/2014/main" id="{0463DE7D-1273-42FA-F3DF-BB80C64F2B5B}"/>
              </a:ext>
            </a:extLst>
          </p:cNvPr>
          <p:cNvSpPr/>
          <p:nvPr/>
        </p:nvSpPr>
        <p:spPr>
          <a:xfrm>
            <a:off x="4232356" y="3815624"/>
            <a:ext cx="1487816" cy="585787"/>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Dióxido de carbono</a:t>
            </a:r>
          </a:p>
        </p:txBody>
      </p:sp>
      <p:sp>
        <p:nvSpPr>
          <p:cNvPr id="14" name="Rectángulo 13">
            <a:extLst>
              <a:ext uri="{FF2B5EF4-FFF2-40B4-BE49-F238E27FC236}">
                <a16:creationId xmlns:a16="http://schemas.microsoft.com/office/drawing/2014/main" id="{8873BAAB-4C0D-4BD8-7B16-876CB86A92AB}"/>
              </a:ext>
            </a:extLst>
          </p:cNvPr>
          <p:cNvSpPr/>
          <p:nvPr/>
        </p:nvSpPr>
        <p:spPr>
          <a:xfrm>
            <a:off x="5187027" y="4602890"/>
            <a:ext cx="1487816" cy="585787"/>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Monóxido de carbono</a:t>
            </a:r>
          </a:p>
        </p:txBody>
      </p:sp>
      <p:sp>
        <p:nvSpPr>
          <p:cNvPr id="16" name="Rectángulo 15">
            <a:extLst>
              <a:ext uri="{FF2B5EF4-FFF2-40B4-BE49-F238E27FC236}">
                <a16:creationId xmlns:a16="http://schemas.microsoft.com/office/drawing/2014/main" id="{1D1A5AE6-A3A4-434D-1B52-7ED287FA674C}"/>
              </a:ext>
            </a:extLst>
          </p:cNvPr>
          <p:cNvSpPr/>
          <p:nvPr/>
        </p:nvSpPr>
        <p:spPr>
          <a:xfrm>
            <a:off x="6165794" y="3815624"/>
            <a:ext cx="1487816" cy="58578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metano</a:t>
            </a:r>
          </a:p>
        </p:txBody>
      </p:sp>
      <p:sp>
        <p:nvSpPr>
          <p:cNvPr id="17" name="Rectángulo 16">
            <a:extLst>
              <a:ext uri="{FF2B5EF4-FFF2-40B4-BE49-F238E27FC236}">
                <a16:creationId xmlns:a16="http://schemas.microsoft.com/office/drawing/2014/main" id="{0660D2FD-D0CD-8E38-E274-F03333820206}"/>
              </a:ext>
            </a:extLst>
          </p:cNvPr>
          <p:cNvSpPr/>
          <p:nvPr/>
        </p:nvSpPr>
        <p:spPr>
          <a:xfrm>
            <a:off x="587925" y="4333114"/>
            <a:ext cx="2512065" cy="4857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Cerrar sesión </a:t>
            </a:r>
          </a:p>
        </p:txBody>
      </p:sp>
      <p:sp>
        <p:nvSpPr>
          <p:cNvPr id="18" name="Rectángulo: esquinas redondeadas 5">
            <a:extLst>
              <a:ext uri="{FF2B5EF4-FFF2-40B4-BE49-F238E27FC236}">
                <a16:creationId xmlns:a16="http://schemas.microsoft.com/office/drawing/2014/main" id="{2905AB69-6B2D-3E6C-2528-11C3C82904CC}"/>
              </a:ext>
            </a:extLst>
          </p:cNvPr>
          <p:cNvSpPr/>
          <p:nvPr/>
        </p:nvSpPr>
        <p:spPr>
          <a:xfrm>
            <a:off x="7935973" y="288367"/>
            <a:ext cx="4121708" cy="5486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Llamada rectangular 3"/>
          <p:cNvSpPr/>
          <p:nvPr/>
        </p:nvSpPr>
        <p:spPr>
          <a:xfrm>
            <a:off x="8286401" y="629215"/>
            <a:ext cx="3580702" cy="4111429"/>
          </a:xfrm>
          <a:prstGeom prst="wedgeRectCallout">
            <a:avLst>
              <a:gd name="adj1" fmla="val -47804"/>
              <a:gd name="adj2" fmla="val 61389"/>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8434950" y="763471"/>
            <a:ext cx="3068664" cy="3754874"/>
          </a:xfrm>
          <a:prstGeom prst="rect">
            <a:avLst/>
          </a:prstGeom>
          <a:noFill/>
        </p:spPr>
        <p:txBody>
          <a:bodyPr wrap="square" rtlCol="0">
            <a:spAutoFit/>
          </a:bodyPr>
          <a:lstStyle/>
          <a:p>
            <a:r>
              <a:rPr lang="es-MX" sz="1400" dirty="0"/>
              <a:t>Querido usuario tu carro esta expulsando un tipo de gas el cual significa que hay un fallo en el motor.</a:t>
            </a:r>
          </a:p>
          <a:p>
            <a:r>
              <a:rPr lang="es-MX" sz="1400" dirty="0"/>
              <a:t>Posibles razones:</a:t>
            </a:r>
          </a:p>
          <a:p>
            <a:pPr marL="342900" indent="-342900">
              <a:buFont typeface="+mj-lt"/>
              <a:buAutoNum type="arabicPeriod"/>
            </a:pPr>
            <a:r>
              <a:rPr lang="es-MX" sz="1400" dirty="0"/>
              <a:t> Humo azul : El motor esta quemando pequeñas cantidades de aceite en lugar de combustible.</a:t>
            </a:r>
          </a:p>
          <a:p>
            <a:pPr marL="342900" indent="-342900">
              <a:buFont typeface="+mj-lt"/>
              <a:buAutoNum type="arabicPeriod"/>
            </a:pPr>
            <a:r>
              <a:rPr lang="es-MX" sz="1400" dirty="0"/>
              <a:t>Humo negro:  La combustión en el interior del motor esta realizando una mezcla muy grande de combustible la cual esta quemando mas combustible del que debería </a:t>
            </a:r>
          </a:p>
          <a:p>
            <a:pPr marL="342900" indent="-342900">
              <a:buFont typeface="+mj-lt"/>
              <a:buAutoNum type="arabicPeriod"/>
            </a:pPr>
            <a:r>
              <a:rPr lang="es-MX" sz="1400" dirty="0"/>
              <a:t>Humo blanco:  Si es poco y se evapora porque es agua condensada siendo expulsada.</a:t>
            </a:r>
          </a:p>
          <a:p>
            <a:pPr marL="342900" indent="-342900">
              <a:buFont typeface="+mj-lt"/>
              <a:buAutoNum type="arabicPeriod"/>
            </a:pPr>
            <a:endParaRPr lang="es-MX" sz="1400" dirty="0"/>
          </a:p>
        </p:txBody>
      </p:sp>
    </p:spTree>
    <p:extLst>
      <p:ext uri="{BB962C8B-B14F-4D97-AF65-F5344CB8AC3E}">
        <p14:creationId xmlns:p14="http://schemas.microsoft.com/office/powerpoint/2010/main" val="32158437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2"/>
          <a:stretch>
            <a:fillRect/>
          </a:stretch>
        </p:blipFill>
        <p:spPr>
          <a:xfrm rot="5400000">
            <a:off x="2447690" y="4811142"/>
            <a:ext cx="2295200" cy="1451251"/>
          </a:xfrm>
          <a:prstGeom prst="rect">
            <a:avLst/>
          </a:prstGeom>
        </p:spPr>
      </p:pic>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 name="CuadroTexto 12">
            <a:extLst>
              <a:ext uri="{FF2B5EF4-FFF2-40B4-BE49-F238E27FC236}">
                <a16:creationId xmlns:a16="http://schemas.microsoft.com/office/drawing/2014/main" id="{EF951BF5-CA68-FC8B-EB76-CB9362AD2CD4}"/>
              </a:ext>
            </a:extLst>
          </p:cNvPr>
          <p:cNvSpPr txBox="1"/>
          <p:nvPr/>
        </p:nvSpPr>
        <p:spPr>
          <a:xfrm>
            <a:off x="412631" y="471097"/>
            <a:ext cx="3558049" cy="1239460"/>
          </a:xfrm>
          <a:prstGeom prst="rect">
            <a:avLst/>
          </a:prstGeom>
          <a:noFill/>
        </p:spPr>
        <p:txBody>
          <a:bodyPr wrap="square" rtlCol="0">
            <a:spAutoFit/>
          </a:bodyPr>
          <a:lstStyle/>
          <a:p>
            <a:r>
              <a:rPr lang="es-MX" dirty="0"/>
              <a:t>La máquina ira abajo del automóvil en la zona del escape, el  agua se introducirá(manualmente) en la válvula </a:t>
            </a:r>
          </a:p>
        </p:txBody>
      </p:sp>
      <p:sp>
        <p:nvSpPr>
          <p:cNvPr id="14" name="CuadroTexto 13">
            <a:extLst>
              <a:ext uri="{FF2B5EF4-FFF2-40B4-BE49-F238E27FC236}">
                <a16:creationId xmlns:a16="http://schemas.microsoft.com/office/drawing/2014/main" id="{241897B2-71BD-3267-139C-E7B149DC0E65}"/>
              </a:ext>
            </a:extLst>
          </p:cNvPr>
          <p:cNvSpPr txBox="1"/>
          <p:nvPr/>
        </p:nvSpPr>
        <p:spPr>
          <a:xfrm>
            <a:off x="4320916" y="5243222"/>
            <a:ext cx="7544513" cy="646331"/>
          </a:xfrm>
          <a:prstGeom prst="rect">
            <a:avLst/>
          </a:prstGeom>
          <a:noFill/>
        </p:spPr>
        <p:txBody>
          <a:bodyPr wrap="square" rtlCol="0">
            <a:spAutoFit/>
          </a:bodyPr>
          <a:lstStyle/>
          <a:p>
            <a:pPr algn="just"/>
            <a:r>
              <a:rPr lang="es-MX" dirty="0"/>
              <a:t>Los sensores que están ubicados en las laterales del dispositivo medirán los gases y el calor que esta produciendo. </a:t>
            </a:r>
          </a:p>
        </p:txBody>
      </p:sp>
      <p:pic>
        <p:nvPicPr>
          <p:cNvPr id="15" name="Imagen 14">
            <a:extLst>
              <a:ext uri="{FF2B5EF4-FFF2-40B4-BE49-F238E27FC236}">
                <a16:creationId xmlns:a16="http://schemas.microsoft.com/office/drawing/2014/main" id="{1FBFC6DE-D7AF-1423-4674-1BF04C72158B}"/>
              </a:ext>
            </a:extLst>
          </p:cNvPr>
          <p:cNvPicPr>
            <a:picLocks noChangeAspect="1"/>
          </p:cNvPicPr>
          <p:nvPr/>
        </p:nvPicPr>
        <p:blipFill rotWithShape="1">
          <a:blip r:embed="rId3"/>
          <a:srcRect l="14051" t="14643" r="17523" b="10155"/>
          <a:stretch/>
        </p:blipFill>
        <p:spPr>
          <a:xfrm>
            <a:off x="4900418" y="487136"/>
            <a:ext cx="7099041" cy="4388695"/>
          </a:xfrm>
          <a:prstGeom prst="rect">
            <a:avLst/>
          </a:prstGeom>
        </p:spPr>
      </p:pic>
      <p:sp>
        <p:nvSpPr>
          <p:cNvPr id="10" name="Elipse 9">
            <a:extLst>
              <a:ext uri="{FF2B5EF4-FFF2-40B4-BE49-F238E27FC236}">
                <a16:creationId xmlns:a16="http://schemas.microsoft.com/office/drawing/2014/main" id="{A9D5C57F-A641-5D59-B2E5-BF2CA4178A33}"/>
              </a:ext>
            </a:extLst>
          </p:cNvPr>
          <p:cNvSpPr/>
          <p:nvPr/>
        </p:nvSpPr>
        <p:spPr>
          <a:xfrm>
            <a:off x="5374432" y="1810137"/>
            <a:ext cx="2118050" cy="177281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Rectángulo 1"/>
          <p:cNvSpPr/>
          <p:nvPr/>
        </p:nvSpPr>
        <p:spPr>
          <a:xfrm>
            <a:off x="83784" y="2771095"/>
            <a:ext cx="3068665" cy="39737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p:cNvPicPr>
            <a:picLocks noChangeAspect="1"/>
          </p:cNvPicPr>
          <p:nvPr/>
        </p:nvPicPr>
        <p:blipFill rotWithShape="1">
          <a:blip r:embed="rId4"/>
          <a:srcRect l="30267" t="32393" r="36069" b="42113"/>
          <a:stretch/>
        </p:blipFill>
        <p:spPr>
          <a:xfrm rot="5400000">
            <a:off x="85603" y="5970724"/>
            <a:ext cx="743917" cy="526943"/>
          </a:xfrm>
          <a:prstGeom prst="rect">
            <a:avLst/>
          </a:prstGeom>
        </p:spPr>
      </p:pic>
      <p:pic>
        <p:nvPicPr>
          <p:cNvPr id="17" name="Imagen 16"/>
          <p:cNvPicPr>
            <a:picLocks noChangeAspect="1"/>
          </p:cNvPicPr>
          <p:nvPr/>
        </p:nvPicPr>
        <p:blipFill rotWithShape="1">
          <a:blip r:embed="rId4"/>
          <a:srcRect l="30267" t="32393" r="36069" b="42113"/>
          <a:stretch/>
        </p:blipFill>
        <p:spPr>
          <a:xfrm rot="5400000">
            <a:off x="-26956" y="4977477"/>
            <a:ext cx="965936" cy="526943"/>
          </a:xfrm>
          <a:prstGeom prst="rect">
            <a:avLst/>
          </a:prstGeom>
        </p:spPr>
      </p:pic>
      <p:sp>
        <p:nvSpPr>
          <p:cNvPr id="4" name="Rectángulo 3"/>
          <p:cNvSpPr/>
          <p:nvPr/>
        </p:nvSpPr>
        <p:spPr>
          <a:xfrm>
            <a:off x="765871" y="4294640"/>
            <a:ext cx="1756416" cy="22652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 name="Imagen 18"/>
          <p:cNvPicPr>
            <a:picLocks noChangeAspect="1"/>
          </p:cNvPicPr>
          <p:nvPr/>
        </p:nvPicPr>
        <p:blipFill rotWithShape="1">
          <a:blip r:embed="rId4"/>
          <a:srcRect l="30267" t="32393" r="36069" b="42113"/>
          <a:stretch/>
        </p:blipFill>
        <p:spPr>
          <a:xfrm rot="5400000">
            <a:off x="2517019" y="5924457"/>
            <a:ext cx="743917" cy="526943"/>
          </a:xfrm>
          <a:prstGeom prst="rect">
            <a:avLst/>
          </a:prstGeom>
        </p:spPr>
      </p:pic>
      <p:pic>
        <p:nvPicPr>
          <p:cNvPr id="21" name="Imagen 20"/>
          <p:cNvPicPr>
            <a:picLocks noChangeAspect="1"/>
          </p:cNvPicPr>
          <p:nvPr/>
        </p:nvPicPr>
        <p:blipFill rotWithShape="1">
          <a:blip r:embed="rId4"/>
          <a:srcRect l="30267" t="32393" r="36069" b="42113"/>
          <a:stretch/>
        </p:blipFill>
        <p:spPr>
          <a:xfrm rot="5400000">
            <a:off x="2506943" y="4979750"/>
            <a:ext cx="743917" cy="526943"/>
          </a:xfrm>
          <a:prstGeom prst="rect">
            <a:avLst/>
          </a:prstGeom>
        </p:spPr>
      </p:pic>
      <p:sp>
        <p:nvSpPr>
          <p:cNvPr id="7" name="Rectángulo 6"/>
          <p:cNvSpPr/>
          <p:nvPr/>
        </p:nvSpPr>
        <p:spPr>
          <a:xfrm>
            <a:off x="857591" y="2817012"/>
            <a:ext cx="1531802" cy="11491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3" name="Picture 2" descr="Ventilador industrial de pared de 30&quot; – Pilra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851" t="13761" r="18618" b="11700"/>
          <a:stretch/>
        </p:blipFill>
        <p:spPr bwMode="auto">
          <a:xfrm>
            <a:off x="1117136" y="2856919"/>
            <a:ext cx="1053885" cy="10693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nguera Inferior de Radiador Caupla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609" t="39142"/>
          <a:stretch/>
        </p:blipFill>
        <p:spPr bwMode="auto">
          <a:xfrm rot="10800000">
            <a:off x="2178830" y="3839939"/>
            <a:ext cx="1381671" cy="76435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nguera Inferior de Radiador Caupla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1605" t="64608" r="44122" b="9871"/>
          <a:stretch/>
        </p:blipFill>
        <p:spPr bwMode="auto">
          <a:xfrm rot="5400000">
            <a:off x="1932302" y="4002228"/>
            <a:ext cx="328432" cy="33621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Manguera Inferior de Radiador Cauplas"/>
          <p:cNvPicPr>
            <a:picLocks noChangeAspect="1" noChangeArrowheads="1"/>
          </p:cNvPicPr>
          <p:nvPr/>
        </p:nvPicPr>
        <p:blipFill rotWithShape="1">
          <a:blip r:embed="rId8">
            <a:extLst>
              <a:ext uri="{28A0092B-C50C-407E-A947-70E740481C1C}">
                <a14:useLocalDpi xmlns:a14="http://schemas.microsoft.com/office/drawing/2010/main" val="0"/>
              </a:ext>
            </a:extLst>
          </a:blip>
          <a:srcRect l="55270" t="64609" r="34130" b="12571"/>
          <a:stretch/>
        </p:blipFill>
        <p:spPr bwMode="auto">
          <a:xfrm rot="16200000">
            <a:off x="1419359" y="3928627"/>
            <a:ext cx="324357" cy="407670"/>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p:cNvSpPr txBox="1"/>
          <p:nvPr/>
        </p:nvSpPr>
        <p:spPr>
          <a:xfrm>
            <a:off x="1137771" y="4959449"/>
            <a:ext cx="1053885" cy="923330"/>
          </a:xfrm>
          <a:prstGeom prst="rect">
            <a:avLst/>
          </a:prstGeom>
          <a:noFill/>
        </p:spPr>
        <p:txBody>
          <a:bodyPr wrap="square" rtlCol="0">
            <a:spAutoFit/>
          </a:bodyPr>
          <a:lstStyle/>
          <a:p>
            <a:r>
              <a:rPr lang="es-MX" dirty="0"/>
              <a:t>Deposito</a:t>
            </a:r>
          </a:p>
          <a:p>
            <a:pPr algn="ctr"/>
            <a:r>
              <a:rPr lang="es-MX" dirty="0"/>
              <a:t>De </a:t>
            </a:r>
          </a:p>
          <a:p>
            <a:pPr algn="ctr"/>
            <a:r>
              <a:rPr lang="es-MX" dirty="0"/>
              <a:t>Agua </a:t>
            </a:r>
          </a:p>
        </p:txBody>
      </p:sp>
    </p:spTree>
    <p:extLst>
      <p:ext uri="{BB962C8B-B14F-4D97-AF65-F5344CB8AC3E}">
        <p14:creationId xmlns:p14="http://schemas.microsoft.com/office/powerpoint/2010/main" val="30231284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A18052-AC1D-0ECC-6CFC-826CFDA72DBE}"/>
              </a:ext>
            </a:extLst>
          </p:cNvPr>
          <p:cNvSpPr>
            <a:spLocks noGrp="1"/>
          </p:cNvSpPr>
          <p:nvPr>
            <p:ph type="title"/>
          </p:nvPr>
        </p:nvSpPr>
        <p:spPr/>
        <p:txBody>
          <a:bodyPr/>
          <a:lstStyle/>
          <a:p>
            <a:r>
              <a:rPr lang="es-MX" dirty="0"/>
              <a:t>Estrategias de crecimiento</a:t>
            </a:r>
            <a:endParaRPr lang="es-ES" dirty="0"/>
          </a:p>
        </p:txBody>
      </p:sp>
      <p:sp>
        <p:nvSpPr>
          <p:cNvPr id="3" name="Marcador de contenido 2">
            <a:extLst>
              <a:ext uri="{FF2B5EF4-FFF2-40B4-BE49-F238E27FC236}">
                <a16:creationId xmlns:a16="http://schemas.microsoft.com/office/drawing/2014/main" id="{16464324-79C7-626B-8828-A61D5BAE84A2}"/>
              </a:ext>
            </a:extLst>
          </p:cNvPr>
          <p:cNvSpPr>
            <a:spLocks noGrp="1"/>
          </p:cNvSpPr>
          <p:nvPr>
            <p:ph idx="1"/>
          </p:nvPr>
        </p:nvSpPr>
        <p:spPr/>
        <p:txBody>
          <a:bodyPr/>
          <a:lstStyle/>
          <a:p>
            <a:r>
              <a:rPr lang="es-ES" dirty="0"/>
              <a:t>Nosotros vamos a ir con las agencias para proponer la idea mencionándoles los beneficios que les va a llevar a ellos tanto económicamente como mejorando su imagen ante el publico/compradores.</a:t>
            </a:r>
          </a:p>
          <a:p>
            <a:r>
              <a:rPr lang="es-ES" dirty="0"/>
              <a:t>Siendo uno de nuestro principal cliente seria Nissan, entrando en Nissan se facilitara un poco entrar a otras empresas.</a:t>
            </a:r>
          </a:p>
        </p:txBody>
      </p:sp>
      <p:pic>
        <p:nvPicPr>
          <p:cNvPr id="2052" name="Picture 4" descr="Le logo voiture Nissan, embleme [sigle lanc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76" y="4835175"/>
            <a:ext cx="3094400" cy="17406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057343" y="5676443"/>
            <a:ext cx="1405247" cy="926275"/>
          </a:xfrm>
          <a:prstGeom prst="rect">
            <a:avLst/>
          </a:prstGeom>
        </p:spPr>
      </p:pic>
      <p:pic>
        <p:nvPicPr>
          <p:cNvPr id="7" name="Imagen 6"/>
          <p:cNvPicPr>
            <a:picLocks noChangeAspect="1"/>
          </p:cNvPicPr>
          <p:nvPr/>
        </p:nvPicPr>
        <p:blipFill>
          <a:blip r:embed="rId4"/>
          <a:stretch>
            <a:fillRect/>
          </a:stretch>
        </p:blipFill>
        <p:spPr>
          <a:xfrm>
            <a:off x="9385961" y="5362337"/>
            <a:ext cx="2302086" cy="1554488"/>
          </a:xfrm>
          <a:prstGeom prst="rect">
            <a:avLst/>
          </a:prstGeom>
        </p:spPr>
      </p:pic>
      <p:pic>
        <p:nvPicPr>
          <p:cNvPr id="8" name="Imagen 7"/>
          <p:cNvPicPr>
            <a:picLocks noChangeAspect="1"/>
          </p:cNvPicPr>
          <p:nvPr/>
        </p:nvPicPr>
        <p:blipFill>
          <a:blip r:embed="rId5"/>
          <a:stretch>
            <a:fillRect/>
          </a:stretch>
        </p:blipFill>
        <p:spPr>
          <a:xfrm rot="10800000" flipH="1" flipV="1">
            <a:off x="9488023" y="4416367"/>
            <a:ext cx="2390484" cy="988420"/>
          </a:xfrm>
          <a:prstGeom prst="rect">
            <a:avLst/>
          </a:prstGeom>
        </p:spPr>
      </p:pic>
      <p:sp>
        <p:nvSpPr>
          <p:cNvPr id="10" name="Flecha derecha 9"/>
          <p:cNvSpPr/>
          <p:nvPr/>
        </p:nvSpPr>
        <p:spPr>
          <a:xfrm>
            <a:off x="3290785" y="5132833"/>
            <a:ext cx="1143893" cy="87694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s-MX"/>
          </a:p>
        </p:txBody>
      </p:sp>
      <p:pic>
        <p:nvPicPr>
          <p:cNvPr id="13" name="Imagen 12"/>
          <p:cNvPicPr>
            <a:picLocks noChangeAspect="1"/>
          </p:cNvPicPr>
          <p:nvPr/>
        </p:nvPicPr>
        <p:blipFill rotWithShape="1">
          <a:blip r:embed="rId6"/>
          <a:srcRect l="21374" t="1115" r="20611"/>
          <a:stretch/>
        </p:blipFill>
        <p:spPr>
          <a:xfrm>
            <a:off x="5814741" y="4497813"/>
            <a:ext cx="1619211" cy="10532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Imagen 14"/>
          <p:cNvPicPr>
            <a:picLocks noChangeAspect="1"/>
          </p:cNvPicPr>
          <p:nvPr/>
        </p:nvPicPr>
        <p:blipFill>
          <a:blip r:embed="rId7"/>
          <a:stretch>
            <a:fillRect/>
          </a:stretch>
        </p:blipFill>
        <p:spPr>
          <a:xfrm>
            <a:off x="5576573" y="5644946"/>
            <a:ext cx="2041499" cy="10640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Imagen 15"/>
          <p:cNvPicPr>
            <a:picLocks noChangeAspect="1"/>
          </p:cNvPicPr>
          <p:nvPr/>
        </p:nvPicPr>
        <p:blipFill>
          <a:blip r:embed="rId8"/>
          <a:stretch>
            <a:fillRect/>
          </a:stretch>
        </p:blipFill>
        <p:spPr>
          <a:xfrm>
            <a:off x="7618072" y="4589360"/>
            <a:ext cx="1742801" cy="8701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119115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75">
          <a:fgClr>
            <a:schemeClr val="bg2">
              <a:lumMod val="9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BB50F1-77FA-F11C-44A4-6926F8A91001}"/>
              </a:ext>
            </a:extLst>
          </p:cNvPr>
          <p:cNvSpPr>
            <a:spLocks noGrp="1"/>
          </p:cNvSpPr>
          <p:nvPr>
            <p:ph type="title"/>
          </p:nvPr>
        </p:nvSpPr>
        <p:spPr>
          <a:xfrm>
            <a:off x="0" y="35543"/>
            <a:ext cx="4662055" cy="1325563"/>
          </a:xfrm>
        </p:spPr>
        <p:txBody>
          <a:bodyPr/>
          <a:lstStyle/>
          <a:p>
            <a:r>
              <a:rPr lang="es-MX" dirty="0"/>
              <a:t>A quien va dirigido?</a:t>
            </a:r>
            <a:endParaRPr lang="es-ES" dirty="0"/>
          </a:p>
        </p:txBody>
      </p:sp>
      <p:sp>
        <p:nvSpPr>
          <p:cNvPr id="3" name="Marcador de contenido 2">
            <a:extLst>
              <a:ext uri="{FF2B5EF4-FFF2-40B4-BE49-F238E27FC236}">
                <a16:creationId xmlns:a16="http://schemas.microsoft.com/office/drawing/2014/main" id="{912F0FDF-755C-2B63-3C80-4882028CD133}"/>
              </a:ext>
            </a:extLst>
          </p:cNvPr>
          <p:cNvSpPr>
            <a:spLocks noGrp="1"/>
          </p:cNvSpPr>
          <p:nvPr>
            <p:ph idx="1"/>
          </p:nvPr>
        </p:nvSpPr>
        <p:spPr>
          <a:xfrm>
            <a:off x="0" y="1018958"/>
            <a:ext cx="5818909" cy="5559972"/>
          </a:xfrm>
          <a:noFill/>
        </p:spPr>
        <p:txBody>
          <a:bodyPr>
            <a:normAutofit fontScale="92500" lnSpcReduction="10000"/>
          </a:bodyPr>
          <a:lstStyle/>
          <a:p>
            <a:r>
              <a:rPr lang="es-ES" dirty="0"/>
              <a:t>Este proyecto esta pensado principalmente para las agencias, ¿Por qué?, porque se piensa que los carros de agencia no expulsan mucho Co2 pero en realidad es todo lo contrario ya que estos expulsan </a:t>
            </a:r>
            <a:r>
              <a:rPr lang="es-MX" dirty="0"/>
              <a:t>una cuarta parte de las emisiones de CO2, de las cuales el 71,7% provino del transporte por carretera, según el informe de la Agencia Europea del Medio Ambiente.</a:t>
            </a:r>
          </a:p>
          <a:p>
            <a:r>
              <a:rPr lang="es-MX" dirty="0"/>
              <a:t>También estamos pensando en los autos </a:t>
            </a:r>
            <a:r>
              <a:rPr lang="es-MX" dirty="0" err="1"/>
              <a:t>semi</a:t>
            </a:r>
            <a:r>
              <a:rPr lang="es-MX" dirty="0"/>
              <a:t>-nuevos ya que estos muy pocas veces se venden completamente en buen estado ya que pueden llegar a tener grandes fallos en el motor lo cual hace que haya mas Co2 en el planeta.</a:t>
            </a:r>
            <a:endParaRPr lang="es-ES" dirty="0"/>
          </a:p>
        </p:txBody>
      </p:sp>
      <p:sp>
        <p:nvSpPr>
          <p:cNvPr id="4" name="Título 1">
            <a:extLst>
              <a:ext uri="{FF2B5EF4-FFF2-40B4-BE49-F238E27FC236}">
                <a16:creationId xmlns:a16="http://schemas.microsoft.com/office/drawing/2014/main" id="{3F179C3B-F848-6ECC-1968-7DC949E7D284}"/>
              </a:ext>
            </a:extLst>
          </p:cNvPr>
          <p:cNvSpPr txBox="1">
            <a:spLocks/>
          </p:cNvSpPr>
          <p:nvPr/>
        </p:nvSpPr>
        <p:spPr>
          <a:xfrm>
            <a:off x="6487297" y="1742303"/>
            <a:ext cx="4374668" cy="1143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dirty="0"/>
          </a:p>
        </p:txBody>
      </p:sp>
      <p:pic>
        <p:nvPicPr>
          <p:cNvPr id="5" name="Imagen 4"/>
          <p:cNvPicPr>
            <a:picLocks noChangeAspect="1"/>
          </p:cNvPicPr>
          <p:nvPr/>
        </p:nvPicPr>
        <p:blipFill rotWithShape="1">
          <a:blip r:embed="rId2"/>
          <a:srcRect t="15785" b="5209"/>
          <a:stretch/>
        </p:blipFill>
        <p:spPr>
          <a:xfrm>
            <a:off x="6602067" y="1550014"/>
            <a:ext cx="5124496" cy="44978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Rectángulo 5"/>
          <p:cNvSpPr/>
          <p:nvPr/>
        </p:nvSpPr>
        <p:spPr>
          <a:xfrm>
            <a:off x="7142581" y="377690"/>
            <a:ext cx="3719384" cy="983416"/>
          </a:xfrm>
          <a:prstGeom prst="rect">
            <a:avLst/>
          </a:prstGeom>
          <a:solidFill>
            <a:srgbClr val="E0E0E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Representación Grafica de cantidad de Co2 desde 1990 a 2019</a:t>
            </a:r>
          </a:p>
        </p:txBody>
      </p:sp>
    </p:spTree>
    <p:extLst>
      <p:ext uri="{BB962C8B-B14F-4D97-AF65-F5344CB8AC3E}">
        <p14:creationId xmlns:p14="http://schemas.microsoft.com/office/powerpoint/2010/main" val="337361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0284E-DEC0-5ABD-0F73-9D8C2C238B93}"/>
              </a:ext>
            </a:extLst>
          </p:cNvPr>
          <p:cNvSpPr>
            <a:spLocks noGrp="1"/>
          </p:cNvSpPr>
          <p:nvPr>
            <p:ph type="title"/>
          </p:nvPr>
        </p:nvSpPr>
        <p:spPr/>
        <p:txBody>
          <a:bodyPr/>
          <a:lstStyle/>
          <a:p>
            <a:r>
              <a:rPr lang="es-MX" dirty="0"/>
              <a:t>Análisis costo-beneficio:</a:t>
            </a:r>
            <a:endParaRPr lang="es-ES" dirty="0"/>
          </a:p>
        </p:txBody>
      </p:sp>
      <p:sp>
        <p:nvSpPr>
          <p:cNvPr id="3" name="Marcador de contenido 2">
            <a:extLst>
              <a:ext uri="{FF2B5EF4-FFF2-40B4-BE49-F238E27FC236}">
                <a16:creationId xmlns:a16="http://schemas.microsoft.com/office/drawing/2014/main" id="{12FA2301-830B-B69A-52AC-DDF4A9CDBDD7}"/>
              </a:ext>
            </a:extLst>
          </p:cNvPr>
          <p:cNvSpPr>
            <a:spLocks noGrp="1"/>
          </p:cNvSpPr>
          <p:nvPr>
            <p:ph idx="1"/>
          </p:nvPr>
        </p:nvSpPr>
        <p:spPr>
          <a:xfrm>
            <a:off x="838200" y="1825625"/>
            <a:ext cx="10515600" cy="1744293"/>
          </a:xfrm>
        </p:spPr>
        <p:txBody>
          <a:bodyPr/>
          <a:lstStyle/>
          <a:p>
            <a:r>
              <a:rPr lang="es-ES" dirty="0"/>
              <a:t>Nuestros gastos serian en promedio de $261.58 US ($4567MXN) y lo estaríamos vendiendo en $1400.89 US ($25,000MXN) aprox. dependiendo el modelo, nos estaremos beneficiando ya que cuando por cada venta estaríamos recuperando nuestra inversión.</a:t>
            </a:r>
          </a:p>
        </p:txBody>
      </p:sp>
    </p:spTree>
    <p:extLst>
      <p:ext uri="{BB962C8B-B14F-4D97-AF65-F5344CB8AC3E}">
        <p14:creationId xmlns:p14="http://schemas.microsoft.com/office/powerpoint/2010/main" val="20635538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1549</TotalTime>
  <Words>645</Words>
  <Application>Microsoft Office PowerPoint</Application>
  <PresentationFormat>Panorámica</PresentationFormat>
  <Paragraphs>63</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Angsana New</vt: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Estrategias de crecimiento</vt:lpstr>
      <vt:lpstr>A quien va dirigido?</vt:lpstr>
      <vt:lpstr>Análisis costo-beneficio:</vt:lpstr>
      <vt:lpstr>Beneficiados: Triple impacto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Aldo Elias Vazquez</dc:creator>
  <cp:lastModifiedBy>Alvaro Mejia Pimentel</cp:lastModifiedBy>
  <cp:revision>40</cp:revision>
  <dcterms:created xsi:type="dcterms:W3CDTF">2023-10-20T13:42:13Z</dcterms:created>
  <dcterms:modified xsi:type="dcterms:W3CDTF">2023-11-10T04:45:46Z</dcterms:modified>
</cp:coreProperties>
</file>